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256" r:id="rId2"/>
    <p:sldId id="306" r:id="rId3"/>
    <p:sldId id="342" r:id="rId4"/>
    <p:sldId id="304" r:id="rId5"/>
    <p:sldId id="305" r:id="rId6"/>
    <p:sldId id="329" r:id="rId7"/>
    <p:sldId id="343" r:id="rId8"/>
    <p:sldId id="330" r:id="rId9"/>
    <p:sldId id="331" r:id="rId10"/>
    <p:sldId id="328" r:id="rId11"/>
    <p:sldId id="335" r:id="rId12"/>
    <p:sldId id="332" r:id="rId13"/>
    <p:sldId id="334" r:id="rId14"/>
    <p:sldId id="333" r:id="rId15"/>
    <p:sldId id="336" r:id="rId16"/>
    <p:sldId id="324" r:id="rId17"/>
    <p:sldId id="337" r:id="rId18"/>
    <p:sldId id="338" r:id="rId19"/>
    <p:sldId id="339" r:id="rId20"/>
    <p:sldId id="340" r:id="rId21"/>
    <p:sldId id="341" r:id="rId22"/>
    <p:sldId id="291" r:id="rId23"/>
  </p:sldIdLst>
  <p:sldSz cx="9144000" cy="5143500" type="screen16x9"/>
  <p:notesSz cx="6858000" cy="9144000"/>
  <p:embeddedFontLst>
    <p:embeddedFont>
      <p:font typeface="Bebas Neue" panose="020B0606020202050201" pitchFamily="34" charset="0"/>
      <p:regular r:id="rId25"/>
    </p:embeddedFont>
    <p:embeddedFont>
      <p:font typeface="Fira Sans Extra Condensed Medium" panose="020B0604020202020204" charset="0"/>
      <p:regular r:id="rId26"/>
      <p:bold r:id="rId27"/>
      <p:italic r:id="rId28"/>
      <p:boldItalic r:id="rId29"/>
    </p:embeddedFont>
    <p:embeddedFont>
      <p:font typeface="Roboto Slab Regular" panose="020B0604020202020204" charset="0"/>
      <p:regular r:id="rId30"/>
      <p:bold r:id="rId31"/>
    </p:embeddedFont>
    <p:embeddedFont>
      <p:font typeface="Overpass Light" panose="020B0604020202020204" charset="0"/>
      <p:regular r:id="rId32"/>
      <p:bold r:id="rId33"/>
      <p:italic r:id="rId34"/>
      <p:boldItalic r:id="rId35"/>
    </p:embeddedFont>
    <p:embeddedFont>
      <p:font typeface="Overpas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B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E5E436-7804-4858-8259-455A45AF2FBD}">
  <a:tblStyle styleId="{31E5E436-7804-4858-8259-455A45AF2F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6" autoAdjust="0"/>
    <p:restoredTop sz="95455" autoAdjust="0"/>
  </p:normalViewPr>
  <p:slideViewPr>
    <p:cSldViewPr snapToGrid="0">
      <p:cViewPr varScale="1">
        <p:scale>
          <a:sx n="120" d="100"/>
          <a:sy n="120" d="100"/>
        </p:scale>
        <p:origin x="7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04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821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61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850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846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22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040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29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2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0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812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050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80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03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44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34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925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54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76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443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7d29277c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7d29277c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246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rgbClr val="FF1B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rgbClr val="FFFFFF"/>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rgbClr val="FFFFFF"/>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rgbClr val="FFFFFF"/>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Regular"/>
              <a:ea typeface="Roboto Slab Regular"/>
              <a:cs typeface="Roboto Slab Regular"/>
              <a:sym typeface="Roboto Slab Regular"/>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7200">
                <a:solidFill>
                  <a:srgbClr val="000000"/>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63" y="1104775"/>
            <a:ext cx="7878300" cy="362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Overpass"/>
              <a:buChar char="●"/>
              <a:defRPr sz="1800">
                <a:latin typeface="Overpass"/>
                <a:ea typeface="Overpass"/>
                <a:cs typeface="Overpass"/>
                <a:sym typeface="Overpass"/>
              </a:defRPr>
            </a:lvl1pPr>
            <a:lvl2pPr marL="914400" lvl="1" indent="-317500">
              <a:lnSpc>
                <a:spcPct val="115000"/>
              </a:lnSpc>
              <a:spcBef>
                <a:spcPts val="1600"/>
              </a:spcBef>
              <a:spcAft>
                <a:spcPts val="0"/>
              </a:spcAft>
              <a:buSzPts val="1400"/>
              <a:buFont typeface="Overpass"/>
              <a:buChar char="○"/>
              <a:defRPr>
                <a:latin typeface="Overpass"/>
                <a:ea typeface="Overpass"/>
                <a:cs typeface="Overpass"/>
                <a:sym typeface="Overpass"/>
              </a:defRPr>
            </a:lvl2pPr>
            <a:lvl3pPr marL="1371600" lvl="2" indent="-317500">
              <a:lnSpc>
                <a:spcPct val="115000"/>
              </a:lnSpc>
              <a:spcBef>
                <a:spcPts val="1600"/>
              </a:spcBef>
              <a:spcAft>
                <a:spcPts val="0"/>
              </a:spcAft>
              <a:buSzPts val="1400"/>
              <a:buFont typeface="Overpass"/>
              <a:buChar char="■"/>
              <a:defRPr>
                <a:latin typeface="Overpass"/>
                <a:ea typeface="Overpass"/>
                <a:cs typeface="Overpass"/>
                <a:sym typeface="Overpass"/>
              </a:defRPr>
            </a:lvl3pPr>
            <a:lvl4pPr marL="1828800" lvl="3" indent="-317500">
              <a:lnSpc>
                <a:spcPct val="115000"/>
              </a:lnSpc>
              <a:spcBef>
                <a:spcPts val="1600"/>
              </a:spcBef>
              <a:spcAft>
                <a:spcPts val="0"/>
              </a:spcAft>
              <a:buSzPts val="1400"/>
              <a:buFont typeface="Overpass"/>
              <a:buChar char="●"/>
              <a:defRPr>
                <a:latin typeface="Overpass"/>
                <a:ea typeface="Overpass"/>
                <a:cs typeface="Overpass"/>
                <a:sym typeface="Overpass"/>
              </a:defRPr>
            </a:lvl4pPr>
            <a:lvl5pPr marL="2286000" lvl="4" indent="-317500">
              <a:lnSpc>
                <a:spcPct val="115000"/>
              </a:lnSpc>
              <a:spcBef>
                <a:spcPts val="1600"/>
              </a:spcBef>
              <a:spcAft>
                <a:spcPts val="0"/>
              </a:spcAft>
              <a:buSzPts val="1400"/>
              <a:buFont typeface="Overpass"/>
              <a:buChar char="○"/>
              <a:defRPr>
                <a:latin typeface="Overpass"/>
                <a:ea typeface="Overpass"/>
                <a:cs typeface="Overpass"/>
                <a:sym typeface="Overpass"/>
              </a:defRPr>
            </a:lvl5pPr>
            <a:lvl6pPr marL="2743200" lvl="5" indent="-317500">
              <a:lnSpc>
                <a:spcPct val="115000"/>
              </a:lnSpc>
              <a:spcBef>
                <a:spcPts val="1600"/>
              </a:spcBef>
              <a:spcAft>
                <a:spcPts val="0"/>
              </a:spcAft>
              <a:buSzPts val="1400"/>
              <a:buFont typeface="Overpass"/>
              <a:buChar char="■"/>
              <a:defRPr>
                <a:latin typeface="Overpass"/>
                <a:ea typeface="Overpass"/>
                <a:cs typeface="Overpass"/>
                <a:sym typeface="Overpass"/>
              </a:defRPr>
            </a:lvl6pPr>
            <a:lvl7pPr marL="3200400" lvl="6" indent="-317500">
              <a:lnSpc>
                <a:spcPct val="115000"/>
              </a:lnSpc>
              <a:spcBef>
                <a:spcPts val="1600"/>
              </a:spcBef>
              <a:spcAft>
                <a:spcPts val="0"/>
              </a:spcAft>
              <a:buSzPts val="1400"/>
              <a:buFont typeface="Overpass"/>
              <a:buChar char="●"/>
              <a:defRPr>
                <a:latin typeface="Overpass"/>
                <a:ea typeface="Overpass"/>
                <a:cs typeface="Overpass"/>
                <a:sym typeface="Overpass"/>
              </a:defRPr>
            </a:lvl7pPr>
            <a:lvl8pPr marL="3657600" lvl="7" indent="-317500">
              <a:lnSpc>
                <a:spcPct val="115000"/>
              </a:lnSpc>
              <a:spcBef>
                <a:spcPts val="1600"/>
              </a:spcBef>
              <a:spcAft>
                <a:spcPts val="0"/>
              </a:spcAft>
              <a:buSzPts val="1400"/>
              <a:buFont typeface="Overpass"/>
              <a:buChar char="○"/>
              <a:defRPr>
                <a:latin typeface="Overpass"/>
                <a:ea typeface="Overpass"/>
                <a:cs typeface="Overpass"/>
                <a:sym typeface="Overpass"/>
              </a:defRPr>
            </a:lvl8pPr>
            <a:lvl9pPr marL="4114800" lvl="8" indent="-317500">
              <a:lnSpc>
                <a:spcPct val="115000"/>
              </a:lnSpc>
              <a:spcBef>
                <a:spcPts val="1600"/>
              </a:spcBef>
              <a:spcAft>
                <a:spcPts val="1600"/>
              </a:spcAft>
              <a:buSzPts val="1400"/>
              <a:buFont typeface="Overpass"/>
              <a:buChar char="■"/>
              <a:defRPr>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a:solidFill>
                  <a:schemeClr val="dk1"/>
                </a:solidFill>
              </a:rPr>
              <a:t>Smile dental clinics</a:t>
            </a:r>
            <a:br>
              <a:rPr lang="en-US" sz="5400" dirty="0">
                <a:solidFill>
                  <a:schemeClr val="dk1"/>
                </a:solidFill>
              </a:rPr>
            </a:br>
            <a:r>
              <a:rPr lang="en-US" sz="5400" dirty="0">
                <a:solidFill>
                  <a:schemeClr val="lt1"/>
                </a:solidFill>
              </a:rPr>
              <a:t>Website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Smile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pic>
        <p:nvPicPr>
          <p:cNvPr id="2" name="Picture 1"/>
          <p:cNvPicPr>
            <a:picLocks noChangeAspect="1"/>
          </p:cNvPicPr>
          <p:nvPr/>
        </p:nvPicPr>
        <p:blipFill>
          <a:blip r:embed="rId4"/>
          <a:stretch>
            <a:fillRect/>
          </a:stretch>
        </p:blipFill>
        <p:spPr>
          <a:xfrm>
            <a:off x="375923" y="2410901"/>
            <a:ext cx="4336986" cy="1784738"/>
          </a:xfrm>
          <a:prstGeom prst="rect">
            <a:avLst/>
          </a:prstGeom>
        </p:spPr>
      </p:pic>
      <p:sp>
        <p:nvSpPr>
          <p:cNvPr id="7" name="Rectangle 6"/>
          <p:cNvSpPr/>
          <p:nvPr/>
        </p:nvSpPr>
        <p:spPr>
          <a:xfrm>
            <a:off x="744825" y="2659520"/>
            <a:ext cx="330607" cy="400110"/>
          </a:xfrm>
          <a:prstGeom prst="rect">
            <a:avLst/>
          </a:prstGeom>
        </p:spPr>
        <p:txBody>
          <a:bodyPr wrap="none">
            <a:spAutoFit/>
          </a:bodyPr>
          <a:lstStyle/>
          <a:p>
            <a:pPr algn="just"/>
            <a:r>
              <a:rPr lang="en-US" sz="2000" b="1" dirty="0" smtClean="0"/>
              <a:t>1</a:t>
            </a:r>
            <a:endParaRPr lang="en-US" sz="2000" b="1" dirty="0"/>
          </a:p>
        </p:txBody>
      </p:sp>
      <p:sp>
        <p:nvSpPr>
          <p:cNvPr id="8" name="Rectangle 7"/>
          <p:cNvSpPr/>
          <p:nvPr/>
        </p:nvSpPr>
        <p:spPr>
          <a:xfrm>
            <a:off x="1555858" y="2659520"/>
            <a:ext cx="330607" cy="400110"/>
          </a:xfrm>
          <a:prstGeom prst="rect">
            <a:avLst/>
          </a:prstGeom>
        </p:spPr>
        <p:txBody>
          <a:bodyPr wrap="none">
            <a:spAutoFit/>
          </a:bodyPr>
          <a:lstStyle/>
          <a:p>
            <a:pPr algn="just"/>
            <a:r>
              <a:rPr lang="en-US" sz="2000" b="1" dirty="0" smtClean="0"/>
              <a:t>2</a:t>
            </a:r>
            <a:endParaRPr lang="en-US" sz="2000" b="1" dirty="0"/>
          </a:p>
        </p:txBody>
      </p:sp>
      <p:sp>
        <p:nvSpPr>
          <p:cNvPr id="9" name="Rectangle 8"/>
          <p:cNvSpPr/>
          <p:nvPr/>
        </p:nvSpPr>
        <p:spPr>
          <a:xfrm>
            <a:off x="2544416" y="2659520"/>
            <a:ext cx="330607" cy="400110"/>
          </a:xfrm>
          <a:prstGeom prst="rect">
            <a:avLst/>
          </a:prstGeom>
        </p:spPr>
        <p:txBody>
          <a:bodyPr wrap="none">
            <a:spAutoFit/>
          </a:bodyPr>
          <a:lstStyle/>
          <a:p>
            <a:pPr algn="just"/>
            <a:r>
              <a:rPr lang="en-US" sz="2000" b="1" dirty="0" smtClean="0"/>
              <a:t>3</a:t>
            </a:r>
            <a:endParaRPr lang="en-US" sz="2000" b="1" dirty="0"/>
          </a:p>
        </p:txBody>
      </p:sp>
      <p:sp>
        <p:nvSpPr>
          <p:cNvPr id="10" name="Rectangle 9"/>
          <p:cNvSpPr/>
          <p:nvPr/>
        </p:nvSpPr>
        <p:spPr>
          <a:xfrm>
            <a:off x="3298055" y="2659520"/>
            <a:ext cx="330607" cy="400110"/>
          </a:xfrm>
          <a:prstGeom prst="rect">
            <a:avLst/>
          </a:prstGeom>
        </p:spPr>
        <p:txBody>
          <a:bodyPr wrap="none">
            <a:spAutoFit/>
          </a:bodyPr>
          <a:lstStyle/>
          <a:p>
            <a:pPr algn="just"/>
            <a:r>
              <a:rPr lang="en-US" sz="2000" b="1" dirty="0" smtClean="0"/>
              <a:t>4</a:t>
            </a:r>
            <a:endParaRPr lang="en-US" sz="2000" b="1" dirty="0"/>
          </a:p>
        </p:txBody>
      </p:sp>
      <p:sp>
        <p:nvSpPr>
          <p:cNvPr id="12" name="Rectangle 11"/>
          <p:cNvSpPr/>
          <p:nvPr/>
        </p:nvSpPr>
        <p:spPr>
          <a:xfrm>
            <a:off x="4132942" y="2659520"/>
            <a:ext cx="330607" cy="400110"/>
          </a:xfrm>
          <a:prstGeom prst="rect">
            <a:avLst/>
          </a:prstGeom>
        </p:spPr>
        <p:txBody>
          <a:bodyPr wrap="none">
            <a:spAutoFit/>
          </a:bodyPr>
          <a:lstStyle/>
          <a:p>
            <a:pPr algn="just"/>
            <a:r>
              <a:rPr lang="en-US" sz="2000" b="1" dirty="0" smtClean="0"/>
              <a:t>5</a:t>
            </a:r>
            <a:endParaRPr lang="en-US" sz="2000" b="1" dirty="0"/>
          </a:p>
        </p:txBody>
      </p:sp>
      <p:pic>
        <p:nvPicPr>
          <p:cNvPr id="3" name="Picture 2"/>
          <p:cNvPicPr>
            <a:picLocks noChangeAspect="1"/>
          </p:cNvPicPr>
          <p:nvPr/>
        </p:nvPicPr>
        <p:blipFill>
          <a:blip r:embed="rId5"/>
          <a:stretch>
            <a:fillRect/>
          </a:stretch>
        </p:blipFill>
        <p:spPr>
          <a:xfrm>
            <a:off x="4799394" y="2416770"/>
            <a:ext cx="4386096" cy="1778869"/>
          </a:xfrm>
          <a:prstGeom prst="rect">
            <a:avLst/>
          </a:prstGeom>
        </p:spPr>
      </p:pic>
      <p:sp>
        <p:nvSpPr>
          <p:cNvPr id="13" name="Rectangle 12"/>
          <p:cNvSpPr/>
          <p:nvPr/>
        </p:nvSpPr>
        <p:spPr>
          <a:xfrm>
            <a:off x="5904574" y="4011646"/>
            <a:ext cx="330607" cy="400110"/>
          </a:xfrm>
          <a:prstGeom prst="rect">
            <a:avLst/>
          </a:prstGeom>
        </p:spPr>
        <p:txBody>
          <a:bodyPr wrap="none">
            <a:spAutoFit/>
          </a:bodyPr>
          <a:lstStyle/>
          <a:p>
            <a:pPr algn="just"/>
            <a:r>
              <a:rPr lang="en-US" sz="2000" b="1" dirty="0" smtClean="0"/>
              <a:t>6</a:t>
            </a:r>
            <a:endParaRPr lang="en-US" sz="2000" b="1" dirty="0"/>
          </a:p>
        </p:txBody>
      </p:sp>
      <p:sp>
        <p:nvSpPr>
          <p:cNvPr id="14" name="Rectangle 13"/>
          <p:cNvSpPr/>
          <p:nvPr/>
        </p:nvSpPr>
        <p:spPr>
          <a:xfrm>
            <a:off x="6992442" y="4011646"/>
            <a:ext cx="330607" cy="400110"/>
          </a:xfrm>
          <a:prstGeom prst="rect">
            <a:avLst/>
          </a:prstGeom>
        </p:spPr>
        <p:txBody>
          <a:bodyPr wrap="none">
            <a:spAutoFit/>
          </a:bodyPr>
          <a:lstStyle/>
          <a:p>
            <a:pPr algn="just"/>
            <a:r>
              <a:rPr lang="en-US" sz="2000" b="1" dirty="0" smtClean="0"/>
              <a:t>7</a:t>
            </a:r>
            <a:endParaRPr lang="en-US" sz="2000" b="1" dirty="0"/>
          </a:p>
        </p:txBody>
      </p:sp>
      <p:sp>
        <p:nvSpPr>
          <p:cNvPr id="15" name="Rectangle 14"/>
          <p:cNvSpPr/>
          <p:nvPr/>
        </p:nvSpPr>
        <p:spPr>
          <a:xfrm>
            <a:off x="7715256" y="4011646"/>
            <a:ext cx="330607" cy="400110"/>
          </a:xfrm>
          <a:prstGeom prst="rect">
            <a:avLst/>
          </a:prstGeom>
        </p:spPr>
        <p:txBody>
          <a:bodyPr wrap="none">
            <a:spAutoFit/>
          </a:bodyPr>
          <a:lstStyle/>
          <a:p>
            <a:pPr algn="just"/>
            <a:r>
              <a:rPr lang="en-US" sz="2000" b="1" dirty="0" smtClean="0"/>
              <a:t>8</a:t>
            </a:r>
            <a:endParaRPr lang="en-US" sz="2000" b="1" dirty="0"/>
          </a:p>
        </p:txBody>
      </p:sp>
      <p:sp>
        <p:nvSpPr>
          <p:cNvPr id="16" name="Rectangle 15"/>
          <p:cNvSpPr/>
          <p:nvPr/>
        </p:nvSpPr>
        <p:spPr>
          <a:xfrm>
            <a:off x="8631293" y="4011646"/>
            <a:ext cx="327334" cy="400110"/>
          </a:xfrm>
          <a:prstGeom prst="rect">
            <a:avLst/>
          </a:prstGeom>
        </p:spPr>
        <p:txBody>
          <a:bodyPr wrap="none">
            <a:spAutoFit/>
          </a:bodyPr>
          <a:lstStyle/>
          <a:p>
            <a:pPr algn="just"/>
            <a:r>
              <a:rPr lang="en-US" sz="2000" b="1" dirty="0"/>
              <a:t>9</a:t>
            </a:r>
            <a:endParaRPr lang="en-US" sz="2000" b="1" dirty="0"/>
          </a:p>
        </p:txBody>
      </p:sp>
    </p:spTree>
    <p:extLst>
      <p:ext uri="{BB962C8B-B14F-4D97-AF65-F5344CB8AC3E}">
        <p14:creationId xmlns:p14="http://schemas.microsoft.com/office/powerpoint/2010/main" val="245415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err="1">
                <a:solidFill>
                  <a:schemeClr val="dk1"/>
                </a:solidFill>
              </a:rPr>
              <a:t>Testominals</a:t>
            </a:r>
            <a:r>
              <a:rPr lang="en-US" sz="5400" dirty="0">
                <a:solidFill>
                  <a:schemeClr val="dk1"/>
                </a:solidFill>
              </a:rPr>
              <a:t> page</a:t>
            </a:r>
            <a:br>
              <a:rPr lang="en-US" sz="5400" dirty="0">
                <a:solidFill>
                  <a:schemeClr val="dk1"/>
                </a:solidFill>
              </a:rPr>
            </a:br>
            <a:r>
              <a:rPr lang="en-US" sz="5400" dirty="0">
                <a:solidFill>
                  <a:schemeClr val="lt1"/>
                </a:solidFill>
              </a:rPr>
              <a:t>Website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extLst>
      <p:ext uri="{BB962C8B-B14F-4D97-AF65-F5344CB8AC3E}">
        <p14:creationId xmlns:p14="http://schemas.microsoft.com/office/powerpoint/2010/main" val="412524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435647" y="246671"/>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Images in review</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pic>
        <p:nvPicPr>
          <p:cNvPr id="7" name="Picture 6">
            <a:extLst>
              <a:ext uri="{FF2B5EF4-FFF2-40B4-BE49-F238E27FC236}">
                <a16:creationId xmlns:a16="http://schemas.microsoft.com/office/drawing/2014/main" id="{43BF1BCA-0976-4802-9F5A-E71ED74972BF}"/>
              </a:ext>
            </a:extLst>
          </p:cNvPr>
          <p:cNvPicPr>
            <a:picLocks noChangeAspect="1"/>
          </p:cNvPicPr>
          <p:nvPr/>
        </p:nvPicPr>
        <p:blipFill>
          <a:blip r:embed="rId4"/>
          <a:stretch>
            <a:fillRect/>
          </a:stretch>
        </p:blipFill>
        <p:spPr>
          <a:xfrm>
            <a:off x="2621279" y="2338535"/>
            <a:ext cx="4104642" cy="2620348"/>
          </a:xfrm>
          <a:prstGeom prst="rect">
            <a:avLst/>
          </a:prstGeom>
        </p:spPr>
      </p:pic>
      <p:sp>
        <p:nvSpPr>
          <p:cNvPr id="8" name="Rectangle 7">
            <a:extLst>
              <a:ext uri="{FF2B5EF4-FFF2-40B4-BE49-F238E27FC236}">
                <a16:creationId xmlns:a16="http://schemas.microsoft.com/office/drawing/2014/main" id="{3043D006-F6AA-4095-9054-31562D6CA7E5}"/>
              </a:ext>
            </a:extLst>
          </p:cNvPr>
          <p:cNvSpPr/>
          <p:nvPr/>
        </p:nvSpPr>
        <p:spPr>
          <a:xfrm>
            <a:off x="3156373" y="1073876"/>
            <a:ext cx="2228427" cy="7077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Write any Arabic names &amp; job titles</a:t>
            </a:r>
            <a:endParaRPr lang="en-US" dirty="0"/>
          </a:p>
        </p:txBody>
      </p:sp>
    </p:spTree>
    <p:extLst>
      <p:ext uri="{BB962C8B-B14F-4D97-AF65-F5344CB8AC3E}">
        <p14:creationId xmlns:p14="http://schemas.microsoft.com/office/powerpoint/2010/main" val="410013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a:solidFill>
                  <a:schemeClr val="dk1"/>
                </a:solidFill>
              </a:rPr>
              <a:t>Doctors page</a:t>
            </a:r>
            <a:br>
              <a:rPr lang="en-US" sz="5400" dirty="0">
                <a:solidFill>
                  <a:schemeClr val="dk1"/>
                </a:solidFill>
              </a:rPr>
            </a:br>
            <a:r>
              <a:rPr lang="en-US" sz="5400" dirty="0">
                <a:solidFill>
                  <a:schemeClr val="lt1"/>
                </a:solidFill>
              </a:rPr>
              <a:t>Website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extLst>
      <p:ext uri="{BB962C8B-B14F-4D97-AF65-F5344CB8AC3E}">
        <p14:creationId xmlns:p14="http://schemas.microsoft.com/office/powerpoint/2010/main" val="1457256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lvl="0"/>
            <a:r>
              <a:rPr lang="en-US" dirty="0"/>
              <a:t>page</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pic>
        <p:nvPicPr>
          <p:cNvPr id="11" name="Picture 10">
            <a:extLst>
              <a:ext uri="{FF2B5EF4-FFF2-40B4-BE49-F238E27FC236}">
                <a16:creationId xmlns:a16="http://schemas.microsoft.com/office/drawing/2014/main" id="{6E18A9FD-F364-43D3-BCBB-CB3885A34FAB}"/>
              </a:ext>
            </a:extLst>
          </p:cNvPr>
          <p:cNvPicPr>
            <a:picLocks noChangeAspect="1"/>
          </p:cNvPicPr>
          <p:nvPr/>
        </p:nvPicPr>
        <p:blipFill>
          <a:blip r:embed="rId4"/>
          <a:stretch>
            <a:fillRect/>
          </a:stretch>
        </p:blipFill>
        <p:spPr>
          <a:xfrm>
            <a:off x="2342184" y="315813"/>
            <a:ext cx="4050458" cy="1201210"/>
          </a:xfrm>
          <a:prstGeom prst="rect">
            <a:avLst/>
          </a:prstGeom>
        </p:spPr>
      </p:pic>
      <p:sp>
        <p:nvSpPr>
          <p:cNvPr id="2" name="Rectangle 1"/>
          <p:cNvSpPr/>
          <p:nvPr/>
        </p:nvSpPr>
        <p:spPr>
          <a:xfrm>
            <a:off x="534987" y="1598786"/>
            <a:ext cx="1363649" cy="430887"/>
          </a:xfrm>
          <a:prstGeom prst="rect">
            <a:avLst/>
          </a:prstGeom>
        </p:spPr>
        <p:txBody>
          <a:bodyPr wrap="square">
            <a:spAutoFit/>
          </a:bodyPr>
          <a:lstStyle/>
          <a:p>
            <a:pPr algn="ctr"/>
            <a:r>
              <a:rPr lang="en-US" sz="1050" dirty="0"/>
              <a:t>Dr. </a:t>
            </a:r>
            <a:r>
              <a:rPr lang="en-US" sz="1050" dirty="0" err="1"/>
              <a:t>Fahim</a:t>
            </a:r>
            <a:r>
              <a:rPr lang="en-US" sz="1050" dirty="0"/>
              <a:t> </a:t>
            </a:r>
            <a:r>
              <a:rPr lang="en-US" sz="1050" dirty="0" err="1"/>
              <a:t>Bahgat</a:t>
            </a:r>
            <a:endParaRPr lang="en-US" sz="1050" dirty="0"/>
          </a:p>
          <a:p>
            <a:pPr algn="ctr"/>
            <a:r>
              <a:rPr lang="en-US" sz="1050" dirty="0"/>
              <a:t>Associate Dentist</a:t>
            </a:r>
          </a:p>
        </p:txBody>
      </p:sp>
      <p:sp>
        <p:nvSpPr>
          <p:cNvPr id="8" name="Rectangle 7"/>
          <p:cNvSpPr/>
          <p:nvPr/>
        </p:nvSpPr>
        <p:spPr>
          <a:xfrm>
            <a:off x="226612" y="2017459"/>
            <a:ext cx="1980400" cy="738664"/>
          </a:xfrm>
          <a:prstGeom prst="rect">
            <a:avLst/>
          </a:prstGeom>
        </p:spPr>
        <p:txBody>
          <a:bodyPr wrap="square">
            <a:spAutoFit/>
          </a:bodyPr>
          <a:lstStyle/>
          <a:p>
            <a:pPr algn="ctr"/>
            <a:r>
              <a:rPr lang="en-US" sz="1050" dirty="0"/>
              <a:t>Dr. </a:t>
            </a:r>
            <a:r>
              <a:rPr lang="en-US" sz="1050" dirty="0" err="1"/>
              <a:t>Fahem</a:t>
            </a:r>
            <a:r>
              <a:rPr lang="en-US" sz="1050" dirty="0"/>
              <a:t> </a:t>
            </a:r>
            <a:r>
              <a:rPr lang="en-US" sz="1050" dirty="0" err="1"/>
              <a:t>Bahgat</a:t>
            </a:r>
            <a:r>
              <a:rPr lang="en-US" sz="1050" dirty="0"/>
              <a:t> has been in practice for almost 20 years graduating BDS from Cairo </a:t>
            </a:r>
            <a:r>
              <a:rPr lang="en-US" sz="1050" dirty="0" err="1"/>
              <a:t>University,EG</a:t>
            </a:r>
            <a:r>
              <a:rPr lang="en-US" sz="1050" dirty="0"/>
              <a:t> in 1997</a:t>
            </a:r>
          </a:p>
        </p:txBody>
      </p:sp>
      <p:sp>
        <p:nvSpPr>
          <p:cNvPr id="10" name="Rectangle 9"/>
          <p:cNvSpPr/>
          <p:nvPr/>
        </p:nvSpPr>
        <p:spPr>
          <a:xfrm>
            <a:off x="2983989" y="1598786"/>
            <a:ext cx="1363649" cy="430887"/>
          </a:xfrm>
          <a:prstGeom prst="rect">
            <a:avLst/>
          </a:prstGeom>
        </p:spPr>
        <p:txBody>
          <a:bodyPr wrap="square">
            <a:spAutoFit/>
          </a:bodyPr>
          <a:lstStyle/>
          <a:p>
            <a:pPr algn="ctr"/>
            <a:r>
              <a:rPr lang="en-US" sz="1050" dirty="0"/>
              <a:t>Dr. </a:t>
            </a:r>
            <a:r>
              <a:rPr lang="en-US" sz="1050" dirty="0" err="1" smtClean="0"/>
              <a:t>Basma</a:t>
            </a:r>
            <a:r>
              <a:rPr lang="en-US" sz="1050" dirty="0" smtClean="0"/>
              <a:t> Kamal</a:t>
            </a:r>
            <a:endParaRPr lang="en-US" sz="1050" dirty="0"/>
          </a:p>
          <a:p>
            <a:pPr algn="ctr"/>
            <a:r>
              <a:rPr lang="en-US" sz="1050" dirty="0"/>
              <a:t>Dental Hygienist</a:t>
            </a:r>
          </a:p>
        </p:txBody>
      </p:sp>
      <p:sp>
        <p:nvSpPr>
          <p:cNvPr id="12" name="Rectangle 11"/>
          <p:cNvSpPr/>
          <p:nvPr/>
        </p:nvSpPr>
        <p:spPr>
          <a:xfrm>
            <a:off x="2675614" y="2017459"/>
            <a:ext cx="1980400" cy="900246"/>
          </a:xfrm>
          <a:prstGeom prst="rect">
            <a:avLst/>
          </a:prstGeom>
        </p:spPr>
        <p:txBody>
          <a:bodyPr wrap="square">
            <a:spAutoFit/>
          </a:bodyPr>
          <a:lstStyle/>
          <a:p>
            <a:pPr algn="ctr"/>
            <a:r>
              <a:rPr lang="en-US" sz="1050" dirty="0"/>
              <a:t>Having graduated in </a:t>
            </a:r>
            <a:r>
              <a:rPr lang="en-US" sz="1050" dirty="0" smtClean="0"/>
              <a:t>2005 </a:t>
            </a:r>
            <a:r>
              <a:rPr lang="en-US" sz="1050" dirty="0"/>
              <a:t>with an R.D.H, </a:t>
            </a:r>
            <a:r>
              <a:rPr lang="en-US" sz="1050" dirty="0" err="1" smtClean="0"/>
              <a:t>Basma</a:t>
            </a:r>
            <a:r>
              <a:rPr lang="en-US" sz="1050" dirty="0" smtClean="0"/>
              <a:t> </a:t>
            </a:r>
            <a:r>
              <a:rPr lang="en-US" sz="1050" dirty="0"/>
              <a:t>worked in and shared ownership of a very successful dental practice</a:t>
            </a:r>
            <a:r>
              <a:rPr lang="en-US" sz="1050" dirty="0" smtClean="0"/>
              <a:t>.</a:t>
            </a:r>
            <a:endParaRPr lang="en-US" sz="1050" dirty="0"/>
          </a:p>
        </p:txBody>
      </p:sp>
      <p:sp>
        <p:nvSpPr>
          <p:cNvPr id="13" name="Rectangle 12"/>
          <p:cNvSpPr/>
          <p:nvPr/>
        </p:nvSpPr>
        <p:spPr>
          <a:xfrm>
            <a:off x="5432990" y="1598786"/>
            <a:ext cx="1363649" cy="430887"/>
          </a:xfrm>
          <a:prstGeom prst="rect">
            <a:avLst/>
          </a:prstGeom>
        </p:spPr>
        <p:txBody>
          <a:bodyPr wrap="square">
            <a:spAutoFit/>
          </a:bodyPr>
          <a:lstStyle/>
          <a:p>
            <a:pPr algn="ctr"/>
            <a:r>
              <a:rPr lang="en-US" sz="1050" dirty="0"/>
              <a:t>Dr. </a:t>
            </a:r>
            <a:r>
              <a:rPr lang="en-US" sz="1050" dirty="0" err="1" smtClean="0"/>
              <a:t>Gehan</a:t>
            </a:r>
            <a:r>
              <a:rPr lang="en-US" sz="1050" dirty="0" smtClean="0"/>
              <a:t> Gamal</a:t>
            </a:r>
            <a:endParaRPr lang="en-US" sz="1050" dirty="0"/>
          </a:p>
          <a:p>
            <a:pPr algn="ctr"/>
            <a:r>
              <a:rPr lang="en-US" sz="1050" dirty="0"/>
              <a:t>General Dentist</a:t>
            </a:r>
          </a:p>
        </p:txBody>
      </p:sp>
      <p:sp>
        <p:nvSpPr>
          <p:cNvPr id="14" name="Rectangle 13"/>
          <p:cNvSpPr/>
          <p:nvPr/>
        </p:nvSpPr>
        <p:spPr>
          <a:xfrm>
            <a:off x="5124615" y="2017459"/>
            <a:ext cx="1980400" cy="738664"/>
          </a:xfrm>
          <a:prstGeom prst="rect">
            <a:avLst/>
          </a:prstGeom>
        </p:spPr>
        <p:txBody>
          <a:bodyPr wrap="square">
            <a:spAutoFit/>
          </a:bodyPr>
          <a:lstStyle/>
          <a:p>
            <a:pPr algn="ctr"/>
            <a:r>
              <a:rPr lang="en-US" sz="1050" dirty="0" err="1" smtClean="0"/>
              <a:t>Gehan</a:t>
            </a:r>
            <a:r>
              <a:rPr lang="en-US" sz="1050" dirty="0" smtClean="0"/>
              <a:t> </a:t>
            </a:r>
            <a:r>
              <a:rPr lang="en-US" sz="1050" dirty="0"/>
              <a:t>graduated from the Ain Shams University in 2004 being awarded the Dental Award in his final clinical year</a:t>
            </a:r>
          </a:p>
        </p:txBody>
      </p:sp>
    </p:spTree>
    <p:extLst>
      <p:ext uri="{BB962C8B-B14F-4D97-AF65-F5344CB8AC3E}">
        <p14:creationId xmlns:p14="http://schemas.microsoft.com/office/powerpoint/2010/main" val="2435267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a:solidFill>
                  <a:schemeClr val="dk1"/>
                </a:solidFill>
              </a:rPr>
              <a:t>About page</a:t>
            </a:r>
            <a:br>
              <a:rPr lang="en-US" sz="5400" dirty="0">
                <a:solidFill>
                  <a:schemeClr val="dk1"/>
                </a:solidFill>
              </a:rPr>
            </a:br>
            <a:r>
              <a:rPr lang="en-US" sz="5400" dirty="0">
                <a:solidFill>
                  <a:schemeClr val="lt1"/>
                </a:solidFill>
              </a:rPr>
              <a:t>Website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extLst>
      <p:ext uri="{BB962C8B-B14F-4D97-AF65-F5344CB8AC3E}">
        <p14:creationId xmlns:p14="http://schemas.microsoft.com/office/powerpoint/2010/main" val="329671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2" name="Rectangle 1"/>
          <p:cNvSpPr/>
          <p:nvPr/>
        </p:nvSpPr>
        <p:spPr>
          <a:xfrm>
            <a:off x="480403" y="2651003"/>
            <a:ext cx="2167581" cy="430887"/>
          </a:xfrm>
          <a:prstGeom prst="rect">
            <a:avLst/>
          </a:prstGeom>
        </p:spPr>
        <p:txBody>
          <a:bodyPr wrap="none">
            <a:spAutoFit/>
          </a:bodyPr>
          <a:lstStyle/>
          <a:p>
            <a:pPr marL="171450" indent="-171450" algn="just">
              <a:buFontTx/>
              <a:buChar char="-"/>
            </a:pPr>
            <a:r>
              <a:rPr lang="en-US" sz="1100" b="1" dirty="0" smtClean="0">
                <a:solidFill>
                  <a:srgbClr val="FF0000"/>
                </a:solidFill>
              </a:rPr>
              <a:t>Change the Big image only</a:t>
            </a:r>
          </a:p>
          <a:p>
            <a:pPr marL="171450" indent="-171450" algn="just">
              <a:buFontTx/>
              <a:buChar char="-"/>
            </a:pPr>
            <a:r>
              <a:rPr lang="en-US" sz="1100" b="1" dirty="0" smtClean="0">
                <a:solidFill>
                  <a:srgbClr val="FF0000"/>
                </a:solidFill>
              </a:rPr>
              <a:t>Use the following content</a:t>
            </a:r>
            <a:endParaRPr lang="en-US" sz="1100" b="1" dirty="0">
              <a:solidFill>
                <a:srgbClr val="FF0000"/>
              </a:solidFill>
            </a:endParaRPr>
          </a:p>
        </p:txBody>
      </p:sp>
      <p:sp>
        <p:nvSpPr>
          <p:cNvPr id="14" name="Rectangle 13"/>
          <p:cNvSpPr/>
          <p:nvPr/>
        </p:nvSpPr>
        <p:spPr>
          <a:xfrm>
            <a:off x="3689370" y="1157460"/>
            <a:ext cx="4681857" cy="1954381"/>
          </a:xfrm>
          <a:prstGeom prst="rect">
            <a:avLst/>
          </a:prstGeom>
        </p:spPr>
        <p:txBody>
          <a:bodyPr wrap="square">
            <a:spAutoFit/>
          </a:bodyPr>
          <a:lstStyle/>
          <a:p>
            <a:pPr algn="just"/>
            <a:r>
              <a:rPr lang="en-US" sz="1100" dirty="0"/>
              <a:t>For nearly 16 years, We have provided cosmetic dentistry as well as family dentistry services. Our dentists understand that patients have a variety of practices in the area to choose from.</a:t>
            </a:r>
          </a:p>
          <a:p>
            <a:pPr algn="just"/>
            <a:endParaRPr lang="en-US" sz="1100" dirty="0"/>
          </a:p>
          <a:p>
            <a:pPr algn="just"/>
            <a:r>
              <a:rPr lang="en-US" sz="1100" dirty="0"/>
              <a:t>Come and experience dentistry carried out a little differently in our Private Practice. A practice where you will:</a:t>
            </a:r>
          </a:p>
          <a:p>
            <a:pPr algn="just"/>
            <a:endParaRPr lang="en-US" sz="1100" dirty="0"/>
          </a:p>
          <a:p>
            <a:pPr marL="171450" indent="-171450" algn="just">
              <a:buFont typeface="Arial" panose="020B0604020202020204" pitchFamily="34" charset="0"/>
              <a:buChar char="•"/>
            </a:pPr>
            <a:r>
              <a:rPr lang="en-US" sz="1100" dirty="0"/>
              <a:t>Be involved in your care and treatment choices</a:t>
            </a:r>
          </a:p>
          <a:p>
            <a:pPr marL="171450" indent="-171450" algn="just">
              <a:buFont typeface="Arial" panose="020B0604020202020204" pitchFamily="34" charset="0"/>
              <a:buChar char="•"/>
            </a:pPr>
            <a:r>
              <a:rPr lang="en-US" sz="1100" dirty="0"/>
              <a:t>Be welcomed and feel relaxed and cared for</a:t>
            </a:r>
          </a:p>
          <a:p>
            <a:pPr marL="171450" indent="-171450" algn="just">
              <a:buFont typeface="Arial" panose="020B0604020202020204" pitchFamily="34" charset="0"/>
              <a:buChar char="•"/>
            </a:pPr>
            <a:r>
              <a:rPr lang="en-US" sz="1100" dirty="0"/>
              <a:t>Appreciate the well qualified, experienced team</a:t>
            </a:r>
          </a:p>
          <a:p>
            <a:pPr marL="171450" indent="-171450" algn="just">
              <a:buFont typeface="Arial" panose="020B0604020202020204" pitchFamily="34" charset="0"/>
              <a:buChar char="•"/>
            </a:pPr>
            <a:r>
              <a:rPr lang="en-US" sz="1100" dirty="0"/>
              <a:t>Want the best dentistry available</a:t>
            </a:r>
            <a:endParaRPr lang="en-US" sz="1100" dirty="0"/>
          </a:p>
        </p:txBody>
      </p:sp>
      <p:pic>
        <p:nvPicPr>
          <p:cNvPr id="3" name="Picture 2"/>
          <p:cNvPicPr>
            <a:picLocks noChangeAspect="1"/>
          </p:cNvPicPr>
          <p:nvPr/>
        </p:nvPicPr>
        <p:blipFill>
          <a:blip r:embed="rId4"/>
          <a:stretch>
            <a:fillRect/>
          </a:stretch>
        </p:blipFill>
        <p:spPr>
          <a:xfrm>
            <a:off x="3689370" y="3245788"/>
            <a:ext cx="2414100" cy="317220"/>
          </a:xfrm>
          <a:prstGeom prst="rect">
            <a:avLst/>
          </a:prstGeom>
        </p:spPr>
      </p:pic>
      <p:sp>
        <p:nvSpPr>
          <p:cNvPr id="9" name="Rectangle 8"/>
          <p:cNvSpPr/>
          <p:nvPr/>
        </p:nvSpPr>
        <p:spPr>
          <a:xfrm>
            <a:off x="3689370" y="3606137"/>
            <a:ext cx="4681857" cy="1277273"/>
          </a:xfrm>
          <a:prstGeom prst="rect">
            <a:avLst/>
          </a:prstGeom>
        </p:spPr>
        <p:txBody>
          <a:bodyPr wrap="square">
            <a:spAutoFit/>
          </a:bodyPr>
          <a:lstStyle/>
          <a:p>
            <a:pPr algn="just"/>
            <a:r>
              <a:rPr lang="en-US" sz="1100" dirty="0"/>
              <a:t>It is our mission to exceed expectations by providing exceptional dental care to our patients and at the same time, building relationships of trust with them.</a:t>
            </a:r>
          </a:p>
          <a:p>
            <a:pPr algn="just"/>
            <a:endParaRPr lang="en-US" sz="1100" dirty="0"/>
          </a:p>
          <a:p>
            <a:pPr algn="just"/>
            <a:r>
              <a:rPr lang="en-US" sz="1100" dirty="0"/>
              <a:t>Our vision is to be one of the leading dental clinics in the area, expanding our services to reach additional community members. We work to be trusted by patients, valued partners in the community</a:t>
            </a:r>
            <a:r>
              <a:rPr lang="en-US" sz="1100" dirty="0" smtClean="0"/>
              <a:t>.</a:t>
            </a:r>
            <a:endParaRPr lang="en-US" sz="1100" dirty="0"/>
          </a:p>
        </p:txBody>
      </p:sp>
    </p:spTree>
    <p:extLst>
      <p:ext uri="{BB962C8B-B14F-4D97-AF65-F5344CB8AC3E}">
        <p14:creationId xmlns:p14="http://schemas.microsoft.com/office/powerpoint/2010/main" val="18333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second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2" name="Rectangle 1"/>
          <p:cNvSpPr/>
          <p:nvPr/>
        </p:nvSpPr>
        <p:spPr>
          <a:xfrm>
            <a:off x="3582108" y="1482161"/>
            <a:ext cx="591829" cy="261610"/>
          </a:xfrm>
          <a:prstGeom prst="rect">
            <a:avLst/>
          </a:prstGeom>
        </p:spPr>
        <p:txBody>
          <a:bodyPr wrap="none">
            <a:spAutoFit/>
          </a:bodyPr>
          <a:lstStyle/>
          <a:p>
            <a:pPr algn="just"/>
            <a:r>
              <a:rPr lang="en-US" sz="1100" b="1" dirty="0"/>
              <a:t>image</a:t>
            </a:r>
          </a:p>
        </p:txBody>
      </p:sp>
      <p:sp>
        <p:nvSpPr>
          <p:cNvPr id="12" name="Rectangle 11"/>
          <p:cNvSpPr/>
          <p:nvPr/>
        </p:nvSpPr>
        <p:spPr>
          <a:xfrm>
            <a:off x="3307995" y="1714015"/>
            <a:ext cx="1140056" cy="261610"/>
          </a:xfrm>
          <a:prstGeom prst="rect">
            <a:avLst/>
          </a:prstGeom>
        </p:spPr>
        <p:txBody>
          <a:bodyPr wrap="none">
            <a:spAutoFit/>
          </a:bodyPr>
          <a:lstStyle/>
          <a:p>
            <a:pPr algn="just"/>
            <a:r>
              <a:rPr lang="en-US" sz="1100" dirty="0"/>
              <a:t>1300 w x 950 h</a:t>
            </a:r>
          </a:p>
        </p:txBody>
      </p:sp>
      <p:pic>
        <p:nvPicPr>
          <p:cNvPr id="4" name="Picture 3">
            <a:extLst>
              <a:ext uri="{FF2B5EF4-FFF2-40B4-BE49-F238E27FC236}">
                <a16:creationId xmlns:a16="http://schemas.microsoft.com/office/drawing/2014/main" id="{384B16EC-B38D-43D9-B98F-69627882DD72}"/>
              </a:ext>
            </a:extLst>
          </p:cNvPr>
          <p:cNvPicPr>
            <a:picLocks noChangeAspect="1"/>
          </p:cNvPicPr>
          <p:nvPr/>
        </p:nvPicPr>
        <p:blipFill>
          <a:blip r:embed="rId4"/>
          <a:stretch>
            <a:fillRect/>
          </a:stretch>
        </p:blipFill>
        <p:spPr>
          <a:xfrm>
            <a:off x="988533" y="2309683"/>
            <a:ext cx="7355840" cy="2518004"/>
          </a:xfrm>
          <a:prstGeom prst="rect">
            <a:avLst/>
          </a:prstGeom>
        </p:spPr>
      </p:pic>
    </p:spTree>
    <p:extLst>
      <p:ext uri="{BB962C8B-B14F-4D97-AF65-F5344CB8AC3E}">
        <p14:creationId xmlns:p14="http://schemas.microsoft.com/office/powerpoint/2010/main" val="1684301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Third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2" name="Rectangle 1"/>
          <p:cNvSpPr/>
          <p:nvPr/>
        </p:nvSpPr>
        <p:spPr>
          <a:xfrm>
            <a:off x="2719569" y="1471526"/>
            <a:ext cx="2348720" cy="261610"/>
          </a:xfrm>
          <a:prstGeom prst="rect">
            <a:avLst/>
          </a:prstGeom>
        </p:spPr>
        <p:txBody>
          <a:bodyPr wrap="none">
            <a:spAutoFit/>
          </a:bodyPr>
          <a:lstStyle/>
          <a:p>
            <a:pPr algn="just"/>
            <a:r>
              <a:rPr lang="en-US" sz="1100" b="1" dirty="0" smtClean="0">
                <a:solidFill>
                  <a:srgbClr val="FF0000"/>
                </a:solidFill>
              </a:rPr>
              <a:t>We will use the existing content </a:t>
            </a:r>
            <a:endParaRPr lang="en-US" sz="1100" b="1" dirty="0">
              <a:solidFill>
                <a:srgbClr val="FF0000"/>
              </a:solidFill>
            </a:endParaRPr>
          </a:p>
        </p:txBody>
      </p:sp>
      <p:sp>
        <p:nvSpPr>
          <p:cNvPr id="12" name="Rectangle 11"/>
          <p:cNvSpPr/>
          <p:nvPr/>
        </p:nvSpPr>
        <p:spPr>
          <a:xfrm>
            <a:off x="3307995" y="1714015"/>
            <a:ext cx="1140056" cy="261610"/>
          </a:xfrm>
          <a:prstGeom prst="rect">
            <a:avLst/>
          </a:prstGeom>
        </p:spPr>
        <p:txBody>
          <a:bodyPr wrap="none">
            <a:spAutoFit/>
          </a:bodyPr>
          <a:lstStyle/>
          <a:p>
            <a:pPr algn="just"/>
            <a:r>
              <a:rPr lang="en-US" sz="1100" dirty="0"/>
              <a:t>1600 w x 480 h</a:t>
            </a:r>
          </a:p>
        </p:txBody>
      </p:sp>
      <p:pic>
        <p:nvPicPr>
          <p:cNvPr id="6" name="Picture 5">
            <a:extLst>
              <a:ext uri="{FF2B5EF4-FFF2-40B4-BE49-F238E27FC236}">
                <a16:creationId xmlns:a16="http://schemas.microsoft.com/office/drawing/2014/main" id="{F37B04A1-E575-4138-BA47-A6464145E190}"/>
              </a:ext>
            </a:extLst>
          </p:cNvPr>
          <p:cNvPicPr>
            <a:picLocks noChangeAspect="1"/>
          </p:cNvPicPr>
          <p:nvPr/>
        </p:nvPicPr>
        <p:blipFill>
          <a:blip r:embed="rId4"/>
          <a:stretch>
            <a:fillRect/>
          </a:stretch>
        </p:blipFill>
        <p:spPr>
          <a:xfrm>
            <a:off x="1435947" y="2513797"/>
            <a:ext cx="6394026" cy="1971800"/>
          </a:xfrm>
          <a:prstGeom prst="rect">
            <a:avLst/>
          </a:prstGeom>
        </p:spPr>
      </p:pic>
    </p:spTree>
    <p:extLst>
      <p:ext uri="{BB962C8B-B14F-4D97-AF65-F5344CB8AC3E}">
        <p14:creationId xmlns:p14="http://schemas.microsoft.com/office/powerpoint/2010/main" val="1944338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Fourth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2" name="Rectangle 1"/>
          <p:cNvSpPr/>
          <p:nvPr/>
        </p:nvSpPr>
        <p:spPr>
          <a:xfrm>
            <a:off x="2232383" y="1482161"/>
            <a:ext cx="3291286" cy="261610"/>
          </a:xfrm>
          <a:prstGeom prst="rect">
            <a:avLst/>
          </a:prstGeom>
        </p:spPr>
        <p:txBody>
          <a:bodyPr wrap="none">
            <a:spAutoFit/>
          </a:bodyPr>
          <a:lstStyle/>
          <a:p>
            <a:pPr algn="just"/>
            <a:r>
              <a:rPr lang="en-US" sz="1100" b="1" dirty="0" smtClean="0"/>
              <a:t>Remove the following phots and leave the rest</a:t>
            </a:r>
            <a:endParaRPr lang="en-US" sz="1100" b="1" dirty="0"/>
          </a:p>
        </p:txBody>
      </p:sp>
      <p:pic>
        <p:nvPicPr>
          <p:cNvPr id="1026" name="Picture 2" descr="http://websmirno.site/medin/html/dentco-html/images/content/slider-gallery-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8" y="2908763"/>
            <a:ext cx="2570611" cy="1586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ebsmirno.site/medin/html/dentco-html/images/content/slider-gallery-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645" y="2908763"/>
            <a:ext cx="2570611" cy="1586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0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a:solidFill>
                  <a:schemeClr val="dk1"/>
                </a:solidFill>
              </a:rPr>
              <a:t>Home page</a:t>
            </a:r>
            <a:br>
              <a:rPr lang="en-US" sz="5400" dirty="0">
                <a:solidFill>
                  <a:schemeClr val="dk1"/>
                </a:solidFill>
              </a:rPr>
            </a:br>
            <a:r>
              <a:rPr lang="en-US" sz="5400" dirty="0">
                <a:solidFill>
                  <a:schemeClr val="lt1"/>
                </a:solidFill>
              </a:rPr>
              <a:t>Website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extLst>
      <p:ext uri="{BB962C8B-B14F-4D97-AF65-F5344CB8AC3E}">
        <p14:creationId xmlns:p14="http://schemas.microsoft.com/office/powerpoint/2010/main" val="300354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5"/>
          <p:cNvSpPr txBox="1">
            <a:spLocks noGrp="1"/>
          </p:cNvSpPr>
          <p:nvPr>
            <p:ph type="ctrTitle"/>
          </p:nvPr>
        </p:nvSpPr>
        <p:spPr>
          <a:xfrm>
            <a:off x="2194775" y="1471986"/>
            <a:ext cx="4754400" cy="2229000"/>
          </a:xfrm>
          <a:prstGeom prst="rect">
            <a:avLst/>
          </a:prstGeom>
        </p:spPr>
        <p:txBody>
          <a:bodyPr spcFirstLastPara="1" wrap="square" lIns="91425" tIns="91425" rIns="91425" bIns="91425" anchor="ctr" anchorCtr="0">
            <a:noAutofit/>
          </a:bodyPr>
          <a:lstStyle/>
          <a:p>
            <a:pPr lvl="0"/>
            <a:r>
              <a:rPr lang="en-US" sz="5400" dirty="0" err="1">
                <a:solidFill>
                  <a:schemeClr val="dk1"/>
                </a:solidFill>
              </a:rPr>
              <a:t>Footer</a:t>
            </a:r>
            <a:r>
              <a:rPr lang="en-US" sz="5400" dirty="0" err="1">
                <a:solidFill>
                  <a:schemeClr val="lt1"/>
                </a:solidFill>
              </a:rPr>
              <a:t>Website</a:t>
            </a:r>
            <a:r>
              <a:rPr lang="en-US" sz="5400" dirty="0">
                <a:solidFill>
                  <a:schemeClr val="lt1"/>
                </a:solidFill>
              </a:rPr>
              <a:t> Content</a:t>
            </a:r>
            <a:endParaRPr sz="5400" dirty="0">
              <a:solidFill>
                <a:schemeClr val="lt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Tree>
    <p:extLst>
      <p:ext uri="{BB962C8B-B14F-4D97-AF65-F5344CB8AC3E}">
        <p14:creationId xmlns:p14="http://schemas.microsoft.com/office/powerpoint/2010/main" val="315959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Footer</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pic>
        <p:nvPicPr>
          <p:cNvPr id="8" name="Picture 7">
            <a:extLst>
              <a:ext uri="{FF2B5EF4-FFF2-40B4-BE49-F238E27FC236}">
                <a16:creationId xmlns:a16="http://schemas.microsoft.com/office/drawing/2014/main" id="{4816476D-8AE6-4257-8505-FD9ABF98D0EF}"/>
              </a:ext>
            </a:extLst>
          </p:cNvPr>
          <p:cNvPicPr>
            <a:picLocks noChangeAspect="1"/>
          </p:cNvPicPr>
          <p:nvPr/>
        </p:nvPicPr>
        <p:blipFill>
          <a:blip r:embed="rId4"/>
          <a:stretch>
            <a:fillRect/>
          </a:stretch>
        </p:blipFill>
        <p:spPr>
          <a:xfrm>
            <a:off x="1104053" y="2318711"/>
            <a:ext cx="6746240" cy="1711732"/>
          </a:xfrm>
          <a:prstGeom prst="rect">
            <a:avLst/>
          </a:prstGeom>
        </p:spPr>
      </p:pic>
      <p:sp>
        <p:nvSpPr>
          <p:cNvPr id="2" name="Rectangle 1"/>
          <p:cNvSpPr/>
          <p:nvPr/>
        </p:nvSpPr>
        <p:spPr>
          <a:xfrm>
            <a:off x="1005841" y="1580047"/>
            <a:ext cx="2532490" cy="738664"/>
          </a:xfrm>
          <a:prstGeom prst="rect">
            <a:avLst/>
          </a:prstGeom>
        </p:spPr>
        <p:txBody>
          <a:bodyPr wrap="square">
            <a:spAutoFit/>
          </a:bodyPr>
          <a:lstStyle/>
          <a:p>
            <a:r>
              <a:rPr lang="en-US" sz="1050" dirty="0"/>
              <a:t>We at Smile dental clinic are always fully focused on changing lives, One Smile At A Time! with great commitment and easy recovery.</a:t>
            </a:r>
          </a:p>
        </p:txBody>
      </p:sp>
      <p:sp>
        <p:nvSpPr>
          <p:cNvPr id="6" name="Rectangle 5"/>
          <p:cNvSpPr/>
          <p:nvPr/>
        </p:nvSpPr>
        <p:spPr>
          <a:xfrm>
            <a:off x="4516341" y="1164549"/>
            <a:ext cx="3254574" cy="900246"/>
          </a:xfrm>
          <a:prstGeom prst="rect">
            <a:avLst/>
          </a:prstGeom>
        </p:spPr>
        <p:txBody>
          <a:bodyPr wrap="square">
            <a:spAutoFit/>
          </a:bodyPr>
          <a:lstStyle/>
          <a:p>
            <a:r>
              <a:rPr lang="en-US" sz="1050" dirty="0" smtClean="0"/>
              <a:t>Address: </a:t>
            </a:r>
            <a:r>
              <a:rPr lang="pt-BR" sz="1050" dirty="0"/>
              <a:t>N Teseen St, Cairo </a:t>
            </a:r>
            <a:r>
              <a:rPr lang="pt-BR" sz="1050" dirty="0" smtClean="0"/>
              <a:t>Governorate</a:t>
            </a:r>
            <a:r>
              <a:rPr lang="en-US" sz="1050" dirty="0"/>
              <a:t> </a:t>
            </a:r>
            <a:r>
              <a:rPr lang="en-US" sz="1050" dirty="0" smtClean="0"/>
              <a:t>- Egypt </a:t>
            </a:r>
          </a:p>
          <a:p>
            <a:endParaRPr lang="en-US" sz="1050" dirty="0"/>
          </a:p>
          <a:p>
            <a:r>
              <a:rPr lang="en-US" sz="1050" dirty="0" smtClean="0"/>
              <a:t>Phone: 19001</a:t>
            </a:r>
          </a:p>
          <a:p>
            <a:endParaRPr lang="en-US" sz="1050" dirty="0"/>
          </a:p>
          <a:p>
            <a:r>
              <a:rPr lang="en-US" sz="1050" dirty="0" smtClean="0"/>
              <a:t>Email: Shiny@smiledentalclinic.com</a:t>
            </a:r>
            <a:endParaRPr lang="en-US" sz="1050" dirty="0"/>
          </a:p>
        </p:txBody>
      </p:sp>
    </p:spTree>
    <p:extLst>
      <p:ext uri="{BB962C8B-B14F-4D97-AF65-F5344CB8AC3E}">
        <p14:creationId xmlns:p14="http://schemas.microsoft.com/office/powerpoint/2010/main" val="147839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3415145" y="3404692"/>
            <a:ext cx="2133600" cy="1382521"/>
          </a:xfrm>
          <a:prstGeom prst="rect">
            <a:avLst/>
          </a:prstGeom>
        </p:spPr>
      </p:pic>
      <p:pic>
        <p:nvPicPr>
          <p:cNvPr id="1026" name="Picture 2" descr="thankyou – Mongrel"/>
          <p:cNvPicPr>
            <a:picLocks noChangeAspect="1" noChangeArrowheads="1"/>
          </p:cNvPicPr>
          <p:nvPr/>
        </p:nvPicPr>
        <p:blipFill rotWithShape="1">
          <a:blip r:embed="rId4">
            <a:extLst>
              <a:ext uri="{28A0092B-C50C-407E-A947-70E740481C1C}">
                <a14:useLocalDpi xmlns:a14="http://schemas.microsoft.com/office/drawing/2010/main" val="0"/>
              </a:ext>
            </a:extLst>
          </a:blip>
          <a:srcRect l="3460" t="15636" r="3449" b="16485"/>
          <a:stretch/>
        </p:blipFill>
        <p:spPr bwMode="auto">
          <a:xfrm>
            <a:off x="2531918" y="335972"/>
            <a:ext cx="3900055" cy="28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2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Home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4" name="TextBox 3">
            <a:extLst>
              <a:ext uri="{FF2B5EF4-FFF2-40B4-BE49-F238E27FC236}">
                <a16:creationId xmlns:a16="http://schemas.microsoft.com/office/drawing/2014/main" id="{3DF6DDC3-97FB-4189-81FF-FA62F5E722DE}"/>
              </a:ext>
            </a:extLst>
          </p:cNvPr>
          <p:cNvSpPr txBox="1"/>
          <p:nvPr/>
        </p:nvSpPr>
        <p:spPr>
          <a:xfrm>
            <a:off x="2496710" y="2501716"/>
            <a:ext cx="4890052" cy="5232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the same text.</a:t>
            </a:r>
          </a:p>
          <a:p>
            <a:pPr marL="285750" indent="-285750">
              <a:buFont typeface="Arial" panose="020B0604020202020204" pitchFamily="34" charset="0"/>
              <a:buChar char="•"/>
            </a:pPr>
            <a:r>
              <a:rPr lang="en-US" dirty="0" smtClean="0"/>
              <a:t>The line of family will be with the old man photo.</a:t>
            </a:r>
            <a:endParaRPr lang="en-US" dirty="0"/>
          </a:p>
        </p:txBody>
      </p:sp>
    </p:spTree>
    <p:extLst>
      <p:ext uri="{BB962C8B-B14F-4D97-AF65-F5344CB8AC3E}">
        <p14:creationId xmlns:p14="http://schemas.microsoft.com/office/powerpoint/2010/main" val="3348402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Youtube</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4" name="TextBox 3">
            <a:extLst>
              <a:ext uri="{FF2B5EF4-FFF2-40B4-BE49-F238E27FC236}">
                <a16:creationId xmlns:a16="http://schemas.microsoft.com/office/drawing/2014/main" id="{3DF6DDC3-97FB-4189-81FF-FA62F5E722DE}"/>
              </a:ext>
            </a:extLst>
          </p:cNvPr>
          <p:cNvSpPr txBox="1"/>
          <p:nvPr/>
        </p:nvSpPr>
        <p:spPr>
          <a:xfrm>
            <a:off x="2496710" y="1316972"/>
            <a:ext cx="4890052" cy="73866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Change the headline:</a:t>
            </a:r>
          </a:p>
          <a:p>
            <a:r>
              <a:rPr lang="en-US" dirty="0"/>
              <a:t>Welcome to </a:t>
            </a:r>
            <a:r>
              <a:rPr lang="en-US" dirty="0" smtClean="0"/>
              <a:t>Smile Dental </a:t>
            </a:r>
            <a:r>
              <a:rPr lang="en-US" dirty="0"/>
              <a:t>Clinic</a:t>
            </a:r>
          </a:p>
          <a:p>
            <a:endParaRPr lang="en-US" dirty="0"/>
          </a:p>
        </p:txBody>
      </p:sp>
    </p:spTree>
    <p:extLst>
      <p:ext uri="{BB962C8B-B14F-4D97-AF65-F5344CB8AC3E}">
        <p14:creationId xmlns:p14="http://schemas.microsoft.com/office/powerpoint/2010/main" val="4106689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Categories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2" name="Rectangle 1"/>
          <p:cNvSpPr/>
          <p:nvPr/>
        </p:nvSpPr>
        <p:spPr>
          <a:xfrm>
            <a:off x="625300" y="1302014"/>
            <a:ext cx="803425" cy="261610"/>
          </a:xfrm>
          <a:prstGeom prst="rect">
            <a:avLst/>
          </a:prstGeom>
        </p:spPr>
        <p:txBody>
          <a:bodyPr wrap="none">
            <a:spAutoFit/>
          </a:bodyPr>
          <a:lstStyle/>
          <a:p>
            <a:r>
              <a:rPr lang="en-US" sz="1100" b="1" dirty="0"/>
              <a:t>Websites</a:t>
            </a:r>
          </a:p>
        </p:txBody>
      </p:sp>
      <p:sp>
        <p:nvSpPr>
          <p:cNvPr id="12" name="Rectangle 11"/>
          <p:cNvSpPr/>
          <p:nvPr/>
        </p:nvSpPr>
        <p:spPr>
          <a:xfrm>
            <a:off x="625300" y="1535047"/>
            <a:ext cx="1140056" cy="261610"/>
          </a:xfrm>
          <a:prstGeom prst="rect">
            <a:avLst/>
          </a:prstGeom>
        </p:spPr>
        <p:txBody>
          <a:bodyPr wrap="none">
            <a:spAutoFit/>
          </a:bodyPr>
          <a:lstStyle/>
          <a:p>
            <a:r>
              <a:rPr lang="en-US" sz="1100" dirty="0"/>
              <a:t>1200 w x 400 h</a:t>
            </a:r>
          </a:p>
        </p:txBody>
      </p:sp>
      <p:pic>
        <p:nvPicPr>
          <p:cNvPr id="10" name="Picture 9">
            <a:extLst>
              <a:ext uri="{FF2B5EF4-FFF2-40B4-BE49-F238E27FC236}">
                <a16:creationId xmlns:a16="http://schemas.microsoft.com/office/drawing/2014/main" id="{6504437C-C929-4586-8364-8721264D23B2}"/>
              </a:ext>
            </a:extLst>
          </p:cNvPr>
          <p:cNvPicPr>
            <a:picLocks noChangeAspect="1"/>
          </p:cNvPicPr>
          <p:nvPr/>
        </p:nvPicPr>
        <p:blipFill>
          <a:blip r:embed="rId4"/>
          <a:stretch>
            <a:fillRect/>
          </a:stretch>
        </p:blipFill>
        <p:spPr>
          <a:xfrm>
            <a:off x="1027012" y="2020502"/>
            <a:ext cx="7017174" cy="2958692"/>
          </a:xfrm>
          <a:prstGeom prst="rect">
            <a:avLst/>
          </a:prstGeom>
        </p:spPr>
      </p:pic>
    </p:spTree>
    <p:extLst>
      <p:ext uri="{BB962C8B-B14F-4D97-AF65-F5344CB8AC3E}">
        <p14:creationId xmlns:p14="http://schemas.microsoft.com/office/powerpoint/2010/main" val="222260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lvl="0"/>
            <a:r>
              <a:rPr lang="en-US" dirty="0"/>
              <a:t>About</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12" name="Rectangle 11"/>
          <p:cNvSpPr/>
          <p:nvPr/>
        </p:nvSpPr>
        <p:spPr>
          <a:xfrm>
            <a:off x="625300" y="1066408"/>
            <a:ext cx="1061509" cy="261610"/>
          </a:xfrm>
          <a:prstGeom prst="rect">
            <a:avLst/>
          </a:prstGeom>
        </p:spPr>
        <p:txBody>
          <a:bodyPr wrap="none">
            <a:spAutoFit/>
          </a:bodyPr>
          <a:lstStyle/>
          <a:p>
            <a:r>
              <a:rPr lang="en-US" sz="1100" dirty="0"/>
              <a:t>960 w x 610 h</a:t>
            </a:r>
          </a:p>
        </p:txBody>
      </p:sp>
      <p:pic>
        <p:nvPicPr>
          <p:cNvPr id="8" name="Picture 7">
            <a:extLst>
              <a:ext uri="{FF2B5EF4-FFF2-40B4-BE49-F238E27FC236}">
                <a16:creationId xmlns:a16="http://schemas.microsoft.com/office/drawing/2014/main" id="{E336CAA2-CBE2-4900-80A5-C089296D12A1}"/>
              </a:ext>
            </a:extLst>
          </p:cNvPr>
          <p:cNvPicPr>
            <a:picLocks noChangeAspect="1"/>
          </p:cNvPicPr>
          <p:nvPr/>
        </p:nvPicPr>
        <p:blipFill>
          <a:blip r:embed="rId4"/>
          <a:stretch>
            <a:fillRect/>
          </a:stretch>
        </p:blipFill>
        <p:spPr>
          <a:xfrm>
            <a:off x="1686809" y="2123259"/>
            <a:ext cx="5486400" cy="2156822"/>
          </a:xfrm>
          <a:prstGeom prst="rect">
            <a:avLst/>
          </a:prstGeom>
        </p:spPr>
      </p:pic>
    </p:spTree>
    <p:extLst>
      <p:ext uri="{BB962C8B-B14F-4D97-AF65-F5344CB8AC3E}">
        <p14:creationId xmlns:p14="http://schemas.microsoft.com/office/powerpoint/2010/main" val="668915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r>
              <a:rPr lang="en-US" b="0" dirty="0"/>
              <a:t>Clinic Figures</a:t>
            </a:r>
            <a:br>
              <a:rPr lang="en-US" b="0" dirty="0"/>
            </a:br>
            <a:r>
              <a:rPr lang="en-US" dirty="0"/>
              <a:t/>
            </a:r>
            <a:br>
              <a:rPr lang="en-US" dirty="0"/>
            </a:b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12" name="Rectangle 11"/>
          <p:cNvSpPr/>
          <p:nvPr/>
        </p:nvSpPr>
        <p:spPr>
          <a:xfrm>
            <a:off x="625300" y="1543487"/>
            <a:ext cx="1572866" cy="261610"/>
          </a:xfrm>
          <a:prstGeom prst="rect">
            <a:avLst/>
          </a:prstGeom>
        </p:spPr>
        <p:txBody>
          <a:bodyPr wrap="none">
            <a:spAutoFit/>
          </a:bodyPr>
          <a:lstStyle/>
          <a:p>
            <a:r>
              <a:rPr lang="en-US" sz="1100" dirty="0"/>
              <a:t>3 Dentistry Specialists</a:t>
            </a:r>
            <a:endParaRPr lang="en-US" sz="1100" dirty="0"/>
          </a:p>
        </p:txBody>
      </p:sp>
      <p:sp>
        <p:nvSpPr>
          <p:cNvPr id="6" name="Rectangle 5"/>
          <p:cNvSpPr/>
          <p:nvPr/>
        </p:nvSpPr>
        <p:spPr>
          <a:xfrm>
            <a:off x="625300" y="1988760"/>
            <a:ext cx="835485" cy="261610"/>
          </a:xfrm>
          <a:prstGeom prst="rect">
            <a:avLst/>
          </a:prstGeom>
        </p:spPr>
        <p:txBody>
          <a:bodyPr wrap="none">
            <a:spAutoFit/>
          </a:bodyPr>
          <a:lstStyle/>
          <a:p>
            <a:r>
              <a:rPr lang="en-US" sz="1100" dirty="0" smtClean="0"/>
              <a:t>1 Location</a:t>
            </a:r>
            <a:endParaRPr lang="en-US" sz="1100" dirty="0"/>
          </a:p>
        </p:txBody>
      </p:sp>
    </p:spTree>
    <p:extLst>
      <p:ext uri="{BB962C8B-B14F-4D97-AF65-F5344CB8AC3E}">
        <p14:creationId xmlns:p14="http://schemas.microsoft.com/office/powerpoint/2010/main" val="128786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lvl="0"/>
            <a:r>
              <a:rPr lang="en-US" dirty="0">
                <a:solidFill>
                  <a:srgbClr val="000000"/>
                </a:solidFill>
              </a:rPr>
              <a:t>Patient information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12" name="Rectangle 11"/>
          <p:cNvSpPr/>
          <p:nvPr/>
        </p:nvSpPr>
        <p:spPr>
          <a:xfrm>
            <a:off x="625300" y="1066408"/>
            <a:ext cx="1061509" cy="261610"/>
          </a:xfrm>
          <a:prstGeom prst="rect">
            <a:avLst/>
          </a:prstGeom>
        </p:spPr>
        <p:txBody>
          <a:bodyPr wrap="none">
            <a:spAutoFit/>
          </a:bodyPr>
          <a:lstStyle/>
          <a:p>
            <a:r>
              <a:rPr lang="en-US" sz="1100" dirty="0"/>
              <a:t>960 w x 702 h</a:t>
            </a:r>
          </a:p>
        </p:txBody>
      </p:sp>
      <p:pic>
        <p:nvPicPr>
          <p:cNvPr id="7" name="Picture 6">
            <a:extLst>
              <a:ext uri="{FF2B5EF4-FFF2-40B4-BE49-F238E27FC236}">
                <a16:creationId xmlns:a16="http://schemas.microsoft.com/office/drawing/2014/main" id="{5BEE7A40-567F-427A-B52B-9D7D1A8E7087}"/>
              </a:ext>
            </a:extLst>
          </p:cNvPr>
          <p:cNvPicPr>
            <a:picLocks noChangeAspect="1"/>
          </p:cNvPicPr>
          <p:nvPr/>
        </p:nvPicPr>
        <p:blipFill>
          <a:blip r:embed="rId4"/>
          <a:stretch>
            <a:fillRect/>
          </a:stretch>
        </p:blipFill>
        <p:spPr>
          <a:xfrm>
            <a:off x="1029547" y="1758274"/>
            <a:ext cx="7084906" cy="2954526"/>
          </a:xfrm>
          <a:prstGeom prst="rect">
            <a:avLst/>
          </a:prstGeom>
        </p:spPr>
      </p:pic>
    </p:spTree>
    <p:extLst>
      <p:ext uri="{BB962C8B-B14F-4D97-AF65-F5344CB8AC3E}">
        <p14:creationId xmlns:p14="http://schemas.microsoft.com/office/powerpoint/2010/main" val="109472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625300" y="315813"/>
            <a:ext cx="6861350" cy="707700"/>
          </a:xfrm>
          <a:prstGeom prst="rect">
            <a:avLst/>
          </a:prstGeom>
        </p:spPr>
        <p:txBody>
          <a:bodyPr spcFirstLastPara="1" wrap="square" lIns="91425" tIns="91425" rIns="91425" bIns="91425" anchor="t" anchorCtr="0">
            <a:noAutofit/>
          </a:bodyPr>
          <a:lstStyle/>
          <a:p>
            <a:pPr lvl="0"/>
            <a:r>
              <a:rPr lang="en-US" dirty="0"/>
              <a:t>Contact section</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850" t="12895" b="19998"/>
          <a:stretch/>
        </p:blipFill>
        <p:spPr>
          <a:xfrm>
            <a:off x="7715256" y="164306"/>
            <a:ext cx="1311943" cy="850107"/>
          </a:xfrm>
          <a:prstGeom prst="rect">
            <a:avLst/>
          </a:prstGeom>
        </p:spPr>
      </p:pic>
      <p:sp>
        <p:nvSpPr>
          <p:cNvPr id="12" name="Rectangle 11"/>
          <p:cNvSpPr/>
          <p:nvPr/>
        </p:nvSpPr>
        <p:spPr>
          <a:xfrm>
            <a:off x="625300" y="1066408"/>
            <a:ext cx="1061509" cy="261610"/>
          </a:xfrm>
          <a:prstGeom prst="rect">
            <a:avLst/>
          </a:prstGeom>
        </p:spPr>
        <p:txBody>
          <a:bodyPr wrap="none">
            <a:spAutoFit/>
          </a:bodyPr>
          <a:lstStyle/>
          <a:p>
            <a:r>
              <a:rPr lang="en-US" sz="1100" dirty="0"/>
              <a:t>650 w x 500 h</a:t>
            </a:r>
          </a:p>
        </p:txBody>
      </p:sp>
      <p:pic>
        <p:nvPicPr>
          <p:cNvPr id="7" name="Picture 6">
            <a:extLst>
              <a:ext uri="{FF2B5EF4-FFF2-40B4-BE49-F238E27FC236}">
                <a16:creationId xmlns:a16="http://schemas.microsoft.com/office/drawing/2014/main" id="{17611F7D-0DEB-417B-9657-94EBBB894C0F}"/>
              </a:ext>
            </a:extLst>
          </p:cNvPr>
          <p:cNvPicPr>
            <a:picLocks noChangeAspect="1"/>
          </p:cNvPicPr>
          <p:nvPr/>
        </p:nvPicPr>
        <p:blipFill>
          <a:blip r:embed="rId4"/>
          <a:stretch>
            <a:fillRect/>
          </a:stretch>
        </p:blipFill>
        <p:spPr>
          <a:xfrm>
            <a:off x="1070187" y="1891903"/>
            <a:ext cx="7003626" cy="2497616"/>
          </a:xfrm>
          <a:prstGeom prst="rect">
            <a:avLst/>
          </a:prstGeom>
        </p:spPr>
      </p:pic>
      <p:sp>
        <p:nvSpPr>
          <p:cNvPr id="6" name="Rectangle 5"/>
          <p:cNvSpPr/>
          <p:nvPr/>
        </p:nvSpPr>
        <p:spPr>
          <a:xfrm>
            <a:off x="5523303" y="1456593"/>
            <a:ext cx="577402" cy="261610"/>
          </a:xfrm>
          <a:prstGeom prst="rect">
            <a:avLst/>
          </a:prstGeom>
        </p:spPr>
        <p:txBody>
          <a:bodyPr wrap="none">
            <a:spAutoFit/>
          </a:bodyPr>
          <a:lstStyle/>
          <a:p>
            <a:r>
              <a:rPr lang="en-US" sz="1100" dirty="0" smtClean="0"/>
              <a:t>19001</a:t>
            </a:r>
            <a:endParaRPr lang="en-US" sz="1100" dirty="0"/>
          </a:p>
        </p:txBody>
      </p:sp>
      <p:sp>
        <p:nvSpPr>
          <p:cNvPr id="8" name="Rectangle 7"/>
          <p:cNvSpPr/>
          <p:nvPr/>
        </p:nvSpPr>
        <p:spPr>
          <a:xfrm>
            <a:off x="5332472" y="1152088"/>
            <a:ext cx="1109599" cy="261610"/>
          </a:xfrm>
          <a:prstGeom prst="rect">
            <a:avLst/>
          </a:prstGeom>
        </p:spPr>
        <p:txBody>
          <a:bodyPr wrap="none">
            <a:spAutoFit/>
          </a:bodyPr>
          <a:lstStyle/>
          <a:p>
            <a:r>
              <a:rPr lang="en-US" sz="1100" dirty="0" smtClean="0"/>
              <a:t>Phone number</a:t>
            </a:r>
            <a:endParaRPr lang="en-US" sz="1100" dirty="0"/>
          </a:p>
        </p:txBody>
      </p:sp>
    </p:spTree>
    <p:extLst>
      <p:ext uri="{BB962C8B-B14F-4D97-AF65-F5344CB8AC3E}">
        <p14:creationId xmlns:p14="http://schemas.microsoft.com/office/powerpoint/2010/main" val="4015449331"/>
      </p:ext>
    </p:extLst>
  </p:cSld>
  <p:clrMapOvr>
    <a:masterClrMapping/>
  </p:clrMapOvr>
</p:sld>
</file>

<file path=ppt/theme/theme1.xml><?xml version="1.0" encoding="utf-8"?>
<a:theme xmlns:a="http://schemas.openxmlformats.org/drawingml/2006/main"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412</Words>
  <Application>Microsoft Office PowerPoint</Application>
  <PresentationFormat>On-screen Show (16:9)</PresentationFormat>
  <Paragraphs>77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Bebas Neue</vt:lpstr>
      <vt:lpstr>Fira Sans Extra Condensed Medium</vt:lpstr>
      <vt:lpstr>Roboto Slab Regular</vt:lpstr>
      <vt:lpstr>Overpass Light</vt:lpstr>
      <vt:lpstr>Arial</vt:lpstr>
      <vt:lpstr>Overpass</vt:lpstr>
      <vt:lpstr>Minimal Marketing by Slidesgo</vt:lpstr>
      <vt:lpstr>Smile dental clinics Website Content</vt:lpstr>
      <vt:lpstr>Home page Website Content</vt:lpstr>
      <vt:lpstr>Home section</vt:lpstr>
      <vt:lpstr>Youtube</vt:lpstr>
      <vt:lpstr>Categories section</vt:lpstr>
      <vt:lpstr>About</vt:lpstr>
      <vt:lpstr>Clinic Figures  </vt:lpstr>
      <vt:lpstr>Patient information</vt:lpstr>
      <vt:lpstr>Contact section</vt:lpstr>
      <vt:lpstr>Smile section</vt:lpstr>
      <vt:lpstr>Testominals page Website Content</vt:lpstr>
      <vt:lpstr>Images in review</vt:lpstr>
      <vt:lpstr>Doctors page Website Content</vt:lpstr>
      <vt:lpstr>page</vt:lpstr>
      <vt:lpstr>About page Website Content</vt:lpstr>
      <vt:lpstr>First section</vt:lpstr>
      <vt:lpstr>second section</vt:lpstr>
      <vt:lpstr>Third section</vt:lpstr>
      <vt:lpstr>Fourth section</vt:lpstr>
      <vt:lpstr>FooterWebsite Content</vt:lpstr>
      <vt:lpstr>Footer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Nuit Content Plan</dc:title>
  <dc:creator>pc</dc:creator>
  <cp:lastModifiedBy>Mohamed Hamed</cp:lastModifiedBy>
  <cp:revision>380</cp:revision>
  <dcterms:modified xsi:type="dcterms:W3CDTF">2021-10-18T14:47:31Z</dcterms:modified>
</cp:coreProperties>
</file>